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859" r:id="rId2"/>
    <p:sldId id="1139" r:id="rId3"/>
    <p:sldId id="1178" r:id="rId4"/>
    <p:sldId id="1162" r:id="rId5"/>
    <p:sldId id="1144" r:id="rId6"/>
    <p:sldId id="1179" r:id="rId7"/>
    <p:sldId id="1180" r:id="rId8"/>
    <p:sldId id="1181" r:id="rId9"/>
    <p:sldId id="1182" r:id="rId10"/>
    <p:sldId id="1149" r:id="rId11"/>
    <p:sldId id="1160" r:id="rId12"/>
    <p:sldId id="1163" r:id="rId13"/>
    <p:sldId id="1164" r:id="rId14"/>
    <p:sldId id="1183" r:id="rId15"/>
    <p:sldId id="1184" r:id="rId16"/>
    <p:sldId id="1165" r:id="rId17"/>
    <p:sldId id="1185" r:id="rId18"/>
    <p:sldId id="1186" r:id="rId19"/>
    <p:sldId id="1187" r:id="rId20"/>
    <p:sldId id="1188" r:id="rId21"/>
    <p:sldId id="1189" r:id="rId22"/>
    <p:sldId id="1190" r:id="rId23"/>
    <p:sldId id="1191" r:id="rId24"/>
    <p:sldId id="1192" r:id="rId25"/>
    <p:sldId id="1193" r:id="rId26"/>
    <p:sldId id="1194" r:id="rId27"/>
    <p:sldId id="1167" r:id="rId28"/>
    <p:sldId id="1168" r:id="rId29"/>
    <p:sldId id="1169" r:id="rId30"/>
    <p:sldId id="1170" r:id="rId31"/>
    <p:sldId id="1172" r:id="rId32"/>
    <p:sldId id="1173" r:id="rId33"/>
    <p:sldId id="1174" r:id="rId3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709E"/>
    <a:srgbClr val="E3F2E7"/>
    <a:srgbClr val="D8ECDD"/>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2025/10/13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3284435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2" name="文本框 1">
            <a:extLst>
              <a:ext uri="{FF2B5EF4-FFF2-40B4-BE49-F238E27FC236}">
                <a16:creationId xmlns:a16="http://schemas.microsoft.com/office/drawing/2014/main" id="{219857E9-DB34-5941-E21D-6094E576DAD9}"/>
              </a:ext>
            </a:extLst>
          </p:cNvPr>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a:solidFill>
                  <a:prstClr val="black"/>
                </a:solidFill>
                <a:latin typeface="楷体" panose="02010609060101010101" pitchFamily="49" charset="-122"/>
                <a:ea typeface="楷体" panose="02010609060101010101" pitchFamily="49" charset="-122"/>
              </a:rPr>
              <a:t>实验班全程提优</a:t>
            </a:r>
            <a:r>
              <a:rPr lang="zh-CN" altLang="en-US" sz="2000">
                <a:solidFill>
                  <a:prstClr val="black"/>
                </a:solidFill>
                <a:latin typeface="楷体" panose="02010609060101010101" pitchFamily="49" charset="-122"/>
                <a:ea typeface="楷体" panose="02010609060101010101" pitchFamily="49" charset="-122"/>
              </a:rPr>
              <a:t>训练 </a:t>
            </a:r>
            <a:r>
              <a:rPr lang="zh-CN" altLang="en-US" sz="2000" smtClean="0">
                <a:solidFill>
                  <a:prstClr val="black"/>
                </a:solidFill>
                <a:latin typeface="楷体" panose="02010609060101010101" pitchFamily="49" charset="-122"/>
                <a:ea typeface="楷体" panose="02010609060101010101" pitchFamily="49" charset="-122"/>
              </a:rPr>
              <a:t>高中英语 选择性必修 第四册 </a:t>
            </a:r>
            <a:r>
              <a:rPr lang="en-US" altLang="zh-CN" sz="2000" smtClean="0">
                <a:solidFill>
                  <a:prstClr val="black"/>
                </a:solidFill>
                <a:latin typeface="楷体" panose="02010609060101010101" pitchFamily="49" charset="-122"/>
                <a:ea typeface="楷体" panose="02010609060101010101" pitchFamily="49" charset="-122"/>
              </a:rPr>
              <a:t>BSD</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2025/10/13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196752"/>
            <a:ext cx="11523345" cy="119148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ea typeface="微软雅黑" panose="020B0503020204020204" pitchFamily="34" charset="-122"/>
                <a:cs typeface="Times New Roman" panose="02020603050405020304" pitchFamily="18" charset="0"/>
              </a:rPr>
              <a:t>UNIT 11</a:t>
            </a:r>
            <a:r>
              <a:rPr lang="zh-CN" altLang="en-US" sz="5400">
                <a:solidFill>
                  <a:srgbClr val="549E39"/>
                </a:solidFill>
                <a:ea typeface="微软雅黑" panose="020B0503020204020204" pitchFamily="34" charset="-122"/>
                <a:cs typeface="Times New Roman" panose="02020603050405020304" pitchFamily="18" charset="0"/>
              </a:rPr>
              <a:t>　</a:t>
            </a:r>
            <a:r>
              <a:rPr lang="en-US" altLang="zh-CN" sz="5400">
                <a:solidFill>
                  <a:srgbClr val="549E39"/>
                </a:solidFill>
                <a:ea typeface="微软雅黑" panose="020B0503020204020204" pitchFamily="34" charset="-122"/>
                <a:cs typeface="Times New Roman" panose="02020603050405020304" pitchFamily="18" charset="0"/>
              </a:rPr>
              <a:t>CONFLICT AND</a:t>
            </a:r>
            <a:endParaRPr lang="zh-CN" altLang="en-US" sz="5400" dirty="0">
              <a:solidFill>
                <a:srgbClr val="549E39"/>
              </a:solidFill>
              <a:ea typeface="微软雅黑" panose="020B0503020204020204" pitchFamily="34" charset="-122"/>
              <a:cs typeface="Times New Roman" panose="02020603050405020304" pitchFamily="18" charset="0"/>
            </a:endParaRPr>
          </a:p>
        </p:txBody>
      </p:sp>
      <p:sp>
        <p:nvSpPr>
          <p:cNvPr id="7" name="文本框 6"/>
          <p:cNvSpPr txBox="1"/>
          <p:nvPr/>
        </p:nvSpPr>
        <p:spPr>
          <a:xfrm>
            <a:off x="334327" y="2591242"/>
            <a:ext cx="11523345" cy="2175596"/>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ea typeface="微软雅黑" panose="020B0503020204020204" pitchFamily="34" charset="-122"/>
                <a:cs typeface="Times New Roman" panose="02020603050405020304" pitchFamily="18" charset="0"/>
              </a:rPr>
              <a:t>Part 5</a:t>
            </a:r>
            <a:r>
              <a:rPr lang="zh-CN" altLang="en-US" sz="4800" b="0">
                <a:solidFill>
                  <a:srgbClr val="000000"/>
                </a:solidFill>
                <a:ea typeface="微软雅黑" panose="020B0503020204020204" pitchFamily="34" charset="-122"/>
                <a:cs typeface="Times New Roman" panose="02020603050405020304" pitchFamily="18" charset="0"/>
              </a:rPr>
              <a:t>　</a:t>
            </a:r>
            <a:r>
              <a:rPr lang="en-US" altLang="zh-CN" sz="4800" b="0">
                <a:solidFill>
                  <a:srgbClr val="000000"/>
                </a:solidFill>
                <a:ea typeface="微软雅黑" panose="020B0503020204020204" pitchFamily="34" charset="-122"/>
                <a:cs typeface="Times New Roman" panose="02020603050405020304" pitchFamily="18" charset="0"/>
              </a:rPr>
              <a:t>WRITING WORKSHOP</a:t>
            </a:r>
            <a:r>
              <a:rPr lang="zh-CN" altLang="en-US" sz="4800" b="0">
                <a:solidFill>
                  <a:srgbClr val="000000"/>
                </a:solidFill>
                <a:ea typeface="微软雅黑" panose="020B0503020204020204" pitchFamily="34" charset="-122"/>
                <a:cs typeface="Times New Roman" panose="02020603050405020304" pitchFamily="18" charset="0"/>
              </a:rPr>
              <a:t>～</a:t>
            </a:r>
            <a:r>
              <a:rPr lang="en-US" altLang="zh-CN" sz="4800" b="0">
                <a:solidFill>
                  <a:srgbClr val="000000"/>
                </a:solidFill>
                <a:ea typeface="微软雅黑" panose="020B0503020204020204" pitchFamily="34" charset="-122"/>
                <a:cs typeface="Times New Roman" panose="02020603050405020304" pitchFamily="18" charset="0"/>
              </a:rPr>
              <a:t>READING CLUB</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406574" y="1932793"/>
            <a:ext cx="11377264" cy="1208175"/>
          </a:xfrm>
          <a:prstGeom prst="rect">
            <a:avLst/>
          </a:prstGeom>
        </p:spPr>
      </p:pic>
      <p:pic>
        <p:nvPicPr>
          <p:cNvPr id="5" name="教材原句S.eps" descr="id:2147486210;FounderCES"/>
          <p:cNvPicPr/>
          <p:nvPr/>
        </p:nvPicPr>
        <p:blipFill>
          <a:blip r:embed="rId3"/>
          <a:stretch>
            <a:fillRect/>
          </a:stretch>
        </p:blipFill>
        <p:spPr>
          <a:xfrm>
            <a:off x="4264903" y="1709434"/>
            <a:ext cx="7518935" cy="446718"/>
          </a:xfrm>
          <a:prstGeom prst="rect">
            <a:avLst/>
          </a:prstGeom>
        </p:spPr>
      </p:pic>
      <p:sp>
        <p:nvSpPr>
          <p:cNvPr id="2" name="内容占位符 1"/>
          <p:cNvSpPr>
            <a:spLocks noGrp="1"/>
          </p:cNvSpPr>
          <p:nvPr>
            <p:ph idx="1"/>
          </p:nvPr>
        </p:nvSpPr>
        <p:spPr>
          <a:xfrm>
            <a:off x="360854" y="1210455"/>
            <a:ext cx="11485848" cy="3658694"/>
          </a:xfrm>
        </p:spPr>
        <p:txBody>
          <a:bodyPr/>
          <a:lstStyle/>
          <a:p>
            <a:pPr hangingPunct="0">
              <a:spcAft>
                <a:spcPts val="0"/>
              </a:spcAft>
            </a:pP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D9709E"/>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conclude</a:t>
            </a:r>
            <a:r>
              <a:rPr lang="en-US" altLang="zh-CN" b="1">
                <a:solidFill>
                  <a:srgbClr val="D9709E"/>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总之</a:t>
            </a:r>
            <a:r>
              <a:rPr lang="zh-CN" altLang="zh-CN" b="1">
                <a:solidFill>
                  <a:srgbClr val="D9709E"/>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9709E"/>
                </a:solidFill>
                <a:latin typeface="Times New Roman" panose="02020603050405020304" pitchFamily="18" charset="0"/>
                <a:ea typeface="黑体" panose="02010609060101010101" pitchFamily="49" charset="-122"/>
                <a:cs typeface="Times New Roman" panose="02020603050405020304" pitchFamily="18" charset="0"/>
              </a:rPr>
              <a:t>最</a:t>
            </a:r>
            <a:r>
              <a:rPr lang="zh-CN"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rPr>
              <a:t>后</a:t>
            </a:r>
            <a:endParaRPr lang="en-US" altLang="zh-CN" b="1" smtClean="0">
              <a:solidFill>
                <a:srgbClr val="D9709E"/>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conclude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laws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TV</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advertisements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unhealthy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products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beneficial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society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法律禁止不健康产品的电视广告对社会是有益的。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conclude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think both teachers and parents play important roles in both the social and intellectual development of children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我认为教师和家长们在孩子的社交和智力发展中都扮演着重要的角色。</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294;FounderCES"/>
          <p:cNvPicPr/>
          <p:nvPr/>
        </p:nvPicPr>
        <p:blipFill>
          <a:blip r:embed="rId4"/>
          <a:stretch>
            <a:fillRect/>
          </a:stretch>
        </p:blipFill>
        <p:spPr>
          <a:xfrm>
            <a:off x="478582" y="836712"/>
            <a:ext cx="2016224" cy="387585"/>
          </a:xfrm>
          <a:prstGeom prst="rect">
            <a:avLst/>
          </a:prstGeom>
        </p:spPr>
      </p:pic>
    </p:spTree>
    <p:extLst>
      <p:ext uri="{BB962C8B-B14F-4D97-AF65-F5344CB8AC3E}">
        <p14:creationId xmlns:p14="http://schemas.microsoft.com/office/powerpoint/2010/main" val="27597755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1074320"/>
            <a:ext cx="11485848" cy="1186165"/>
          </a:xfrm>
          <a:prstGeom prst="rect">
            <a:avLst/>
          </a:prstGeom>
        </p:spPr>
      </p:pic>
      <p:pic>
        <p:nvPicPr>
          <p:cNvPr id="4" name="知识拓展.eps" descr="id:2147486224;FounderCES"/>
          <p:cNvPicPr/>
          <p:nvPr/>
        </p:nvPicPr>
        <p:blipFill>
          <a:blip r:embed="rId3"/>
          <a:stretch>
            <a:fillRect/>
          </a:stretch>
        </p:blipFill>
        <p:spPr>
          <a:xfrm>
            <a:off x="550590" y="820325"/>
            <a:ext cx="2069857" cy="367090"/>
          </a:xfrm>
          <a:prstGeom prst="rect">
            <a:avLst/>
          </a:prstGeom>
        </p:spPr>
      </p:pic>
      <p:sp>
        <p:nvSpPr>
          <p:cNvPr id="2" name="内容占位符 1"/>
          <p:cNvSpPr>
            <a:spLocks noGrp="1"/>
          </p:cNvSpPr>
          <p:nvPr>
            <p:ph idx="1"/>
          </p:nvPr>
        </p:nvSpPr>
        <p:spPr>
          <a:xfrm>
            <a:off x="360854" y="1064925"/>
            <a:ext cx="11485848" cy="452431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的各种表达：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conclusion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sum up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summary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word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short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brief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in all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generally speaking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general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strong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points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support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作者和教授都提出了有力的观点来支持他们的立场。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brief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elevate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instruct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简而言之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她的作品既没有升华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也没有说教。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strategies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public</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speaking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总而言之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这两种方法肯定有助于克服公开演讲的恐惧</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4167472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9999" y="1363058"/>
            <a:ext cx="11485848" cy="1129838"/>
          </a:xfrm>
          <a:prstGeom prst="rect">
            <a:avLst/>
          </a:prstGeom>
        </p:spPr>
      </p:pic>
      <p:sp>
        <p:nvSpPr>
          <p:cNvPr id="2" name="内容占位符 1"/>
          <p:cNvSpPr>
            <a:spLocks noGrp="1"/>
          </p:cNvSpPr>
          <p:nvPr>
            <p:ph idx="1"/>
          </p:nvPr>
        </p:nvSpPr>
        <p:spPr>
          <a:xfrm>
            <a:off x="369998" y="1279247"/>
            <a:ext cx="11485848" cy="2792239"/>
          </a:xfrm>
        </p:spPr>
        <p:txBody>
          <a:bodyPr/>
          <a:lstStyle/>
          <a:p>
            <a:pPr hangingPunct="0">
              <a:spcAft>
                <a:spcPts val="0"/>
              </a:spcAft>
            </a:pPr>
            <a:r>
              <a:rPr lang="en-US" altLang="zh-CN" b="1">
                <a:solidFill>
                  <a:srgbClr val="F08100"/>
                </a:solidFill>
                <a:latin typeface="Cambria Math" panose="02040503050406030204" pitchFamily="18" charset="0"/>
                <a:ea typeface="MS Mincho"/>
                <a:cs typeface="Cambria Math" panose="02040503050406030204" pitchFamily="18" charset="0"/>
              </a:rPr>
              <a:t>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countries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already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laws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advertising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tobacco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products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cigarettes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很多国家已经立法禁止烟草产品广告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如香烟。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9105"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句的基本结构为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already laws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定语从句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do not allow advertising for tobacco products like cigarettes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修饰先行词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laws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various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options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你有多种选择。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34;FounderCES"/>
          <p:cNvPicPr/>
          <p:nvPr/>
        </p:nvPicPr>
        <p:blipFill>
          <a:blip r:embed="rId3"/>
          <a:stretch>
            <a:fillRect/>
          </a:stretch>
        </p:blipFill>
        <p:spPr>
          <a:xfrm>
            <a:off x="432452" y="836712"/>
            <a:ext cx="1982452" cy="382330"/>
          </a:xfrm>
          <a:prstGeom prst="rect">
            <a:avLst/>
          </a:prstGeom>
        </p:spPr>
      </p:pic>
      <p:pic>
        <p:nvPicPr>
          <p:cNvPr id="10" name="TS13.eps" descr="id:2147486441;FounderCES"/>
          <p:cNvPicPr/>
          <p:nvPr/>
        </p:nvPicPr>
        <p:blipFill>
          <a:blip r:embed="rId4"/>
          <a:stretch>
            <a:fillRect/>
          </a:stretch>
        </p:blipFill>
        <p:spPr>
          <a:xfrm>
            <a:off x="477264" y="2576707"/>
            <a:ext cx="942043" cy="319572"/>
          </a:xfrm>
          <a:prstGeom prst="rect">
            <a:avLst/>
          </a:prstGeom>
        </p:spPr>
      </p:pic>
    </p:spTree>
    <p:extLst>
      <p:ext uri="{BB962C8B-B14F-4D97-AF65-F5344CB8AC3E}">
        <p14:creationId xmlns:p14="http://schemas.microsoft.com/office/powerpoint/2010/main" val="33353788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9999" y="920523"/>
            <a:ext cx="11485848" cy="1572373"/>
          </a:xfrm>
          <a:prstGeom prst="rect">
            <a:avLst/>
          </a:prstGeom>
        </p:spPr>
      </p:pic>
      <p:sp>
        <p:nvSpPr>
          <p:cNvPr id="2" name="内容占位符 1"/>
          <p:cNvSpPr>
            <a:spLocks noGrp="1"/>
          </p:cNvSpPr>
          <p:nvPr>
            <p:ph idx="1"/>
          </p:nvPr>
        </p:nvSpPr>
        <p:spPr>
          <a:xfrm>
            <a:off x="369998" y="836712"/>
            <a:ext cx="11485848" cy="2792239"/>
          </a:xfrm>
        </p:spPr>
        <p:txBody>
          <a:bodyPr/>
          <a:lstStyle/>
          <a:p>
            <a:pPr hangingPunct="0">
              <a:spcAft>
                <a:spcPts val="0"/>
              </a:spcAft>
            </a:pPr>
            <a:r>
              <a:rPr lang="en-US" altLang="zh-CN" b="1">
                <a:solidFill>
                  <a:srgbClr val="F08100"/>
                </a:solidFill>
                <a:latin typeface="Cambria Math" panose="02040503050406030204" pitchFamily="18" charset="0"/>
                <a:ea typeface="MS Mincho"/>
                <a:cs typeface="Cambria Math" panose="02040503050406030204" pitchFamily="18" charset="0"/>
              </a:rPr>
              <a:t>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children see fewer advertisements on TV of people doing these activities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much less likely to try to copy their behaviour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如果孩子在电视上看不到做这些事的广告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他们很可能就不会去模仿他们的行为。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likely 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的结构，意为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很可能做某事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meantime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continue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与此同时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这场战争可能还会继续。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41;FounderCES"/>
          <p:cNvPicPr/>
          <p:nvPr/>
        </p:nvPicPr>
        <p:blipFill>
          <a:blip r:embed="rId3"/>
          <a:stretch>
            <a:fillRect/>
          </a:stretch>
        </p:blipFill>
        <p:spPr>
          <a:xfrm>
            <a:off x="478582" y="2698221"/>
            <a:ext cx="942043" cy="319572"/>
          </a:xfrm>
          <a:prstGeom prst="rect">
            <a:avLst/>
          </a:prstGeom>
        </p:spPr>
      </p:pic>
    </p:spTree>
    <p:extLst>
      <p:ext uri="{BB962C8B-B14F-4D97-AF65-F5344CB8AC3E}">
        <p14:creationId xmlns:p14="http://schemas.microsoft.com/office/powerpoint/2010/main" val="3855128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1074320"/>
            <a:ext cx="11485848" cy="1706608"/>
          </a:xfrm>
          <a:prstGeom prst="rect">
            <a:avLst/>
          </a:prstGeom>
        </p:spPr>
      </p:pic>
      <p:pic>
        <p:nvPicPr>
          <p:cNvPr id="4" name="知识拓展.eps" descr="id:2147486224;FounderCES"/>
          <p:cNvPicPr/>
          <p:nvPr/>
        </p:nvPicPr>
        <p:blipFill>
          <a:blip r:embed="rId3"/>
          <a:stretch>
            <a:fillRect/>
          </a:stretch>
        </p:blipFill>
        <p:spPr>
          <a:xfrm>
            <a:off x="550590" y="820325"/>
            <a:ext cx="2069857" cy="367090"/>
          </a:xfrm>
          <a:prstGeom prst="rect">
            <a:avLst/>
          </a:prstGeom>
        </p:spPr>
      </p:pic>
      <p:sp>
        <p:nvSpPr>
          <p:cNvPr id="2" name="内容占位符 1"/>
          <p:cNvSpPr>
            <a:spLocks noGrp="1"/>
          </p:cNvSpPr>
          <p:nvPr>
            <p:ph idx="1"/>
          </p:nvPr>
        </p:nvSpPr>
        <p:spPr>
          <a:xfrm>
            <a:off x="360854" y="1064925"/>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unlikely to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不太可能做某事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unlikely 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不太可能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all likelihood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十有八九，极有可能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unlikely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asked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anything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taxing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不大可能叫你去做任何太费劲的事。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likelihood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极有可能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你会想改变这一点。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537571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9999" y="920523"/>
            <a:ext cx="11485848" cy="1572373"/>
          </a:xfrm>
          <a:prstGeom prst="rect">
            <a:avLst/>
          </a:prstGeom>
        </p:spPr>
      </p:pic>
      <p:sp>
        <p:nvSpPr>
          <p:cNvPr id="2" name="内容占位符 1"/>
          <p:cNvSpPr>
            <a:spLocks noGrp="1"/>
          </p:cNvSpPr>
          <p:nvPr>
            <p:ph idx="1"/>
          </p:nvPr>
        </p:nvSpPr>
        <p:spPr>
          <a:xfrm>
            <a:off x="369998" y="836712"/>
            <a:ext cx="11485848" cy="5078313"/>
          </a:xfrm>
        </p:spPr>
        <p:txBody>
          <a:bodyPr/>
          <a:lstStyle/>
          <a:p>
            <a:pPr hangingPunct="0">
              <a:spcAft>
                <a:spcPts val="0"/>
              </a:spcAft>
            </a:pPr>
            <a:r>
              <a:rPr lang="en-US" altLang="zh-CN" b="1">
                <a:solidFill>
                  <a:srgbClr val="F08100"/>
                </a:solidFill>
                <a:latin typeface="Cambria Math" panose="02040503050406030204" pitchFamily="18" charset="0"/>
                <a:ea typeface="MS Mincho"/>
                <a:cs typeface="Cambria Math" panose="02040503050406030204" pitchFamily="18" charset="0"/>
              </a:rPr>
              <a:t>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reason why people are against the idea is that making the products creates jobs and brings in large amounts of tax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人们反对这一想法的一个原因是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制造这些产品创造了就业机会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并带来了大量的税收</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105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05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句是一个主系表结构，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reason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后面有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引导的定语从句，表语从句是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making the products creates jobs and brings in large amounts of tax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，其中动名词短语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 the products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作表语从句的主语，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作并列的两个谓语。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他没有解释他这么做的原因。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你完全没有理由不去。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TS13.eps" descr="id:2147486441;FounderCES"/>
          <p:cNvPicPr/>
          <p:nvPr/>
        </p:nvPicPr>
        <p:blipFill>
          <a:blip r:embed="rId3"/>
          <a:stretch>
            <a:fillRect/>
          </a:stretch>
        </p:blipFill>
        <p:spPr>
          <a:xfrm>
            <a:off x="487208" y="2654164"/>
            <a:ext cx="942043" cy="319572"/>
          </a:xfrm>
          <a:prstGeom prst="rect">
            <a:avLst/>
          </a:prstGeom>
        </p:spPr>
      </p:pic>
    </p:spTree>
    <p:extLst>
      <p:ext uri="{BB962C8B-B14F-4D97-AF65-F5344CB8AC3E}">
        <p14:creationId xmlns:p14="http://schemas.microsoft.com/office/powerpoint/2010/main" val="31298237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72865"/>
            <a:ext cx="11485848" cy="2792239"/>
          </a:xfrm>
        </p:spPr>
        <p:txBody>
          <a:bodyPr/>
          <a:lstStyle/>
          <a:p>
            <a:pPr algn="ctr" hangingPunct="0">
              <a:spcAft>
                <a:spcPts val="0"/>
              </a:spcAft>
            </a:pPr>
            <a:r>
              <a:rPr lang="zh-CN" altLang="zh-CN" b="1">
                <a:solidFill>
                  <a:srgbClr val="73BD8A"/>
                </a:solidFill>
                <a:latin typeface="Times New Roman" panose="02020603050405020304" pitchFamily="18" charset="0"/>
                <a:ea typeface="黑体" panose="02010609060101010101" pitchFamily="49" charset="-122"/>
                <a:cs typeface="Times New Roman" panose="02020603050405020304" pitchFamily="18" charset="0"/>
              </a:rPr>
              <a:t>情态动词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情态动词又可以被称为情态助动词，是表示语气的单词，不能独立作谓语，只能和动词原形一起构成谓语。情态动词用在行为动词前，表示说话人对这一动作或状态的看法或主观设想。 本单元主要总结下列情态动词：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ought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dare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may/might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的用法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语法疑难破.eps" descr="id:2147486903;FounderCES"/>
          <p:cNvPicPr/>
          <p:nvPr/>
        </p:nvPicPr>
        <p:blipFill>
          <a:blip r:embed="rId2"/>
          <a:stretch>
            <a:fillRect/>
          </a:stretch>
        </p:blipFill>
        <p:spPr>
          <a:xfrm>
            <a:off x="3286894" y="980728"/>
            <a:ext cx="5508359" cy="576064"/>
          </a:xfrm>
          <a:prstGeom prst="rect">
            <a:avLst/>
          </a:prstGeom>
        </p:spPr>
      </p:pic>
    </p:spTree>
    <p:extLst>
      <p:ext uri="{BB962C8B-B14F-4D97-AF65-F5344CB8AC3E}">
        <p14:creationId xmlns:p14="http://schemas.microsoft.com/office/powerpoint/2010/main" val="9788421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ought to</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）用于表示职责或道义上的责任。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ought to give more assistance to charities in need of funding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我们应该给需要资金的慈善机构更多的帮助。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）表示必要性。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ought to go to bed early as you have to be up at six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你应该早点睡觉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因为你必须六点起床。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）提出某种建议。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really ought to try this diet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lost five kilogrammes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你真应该试试这种节食法。我瘦了五公斤。</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493346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）用于表示可能性。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our defence is good in the next game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could even win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如果我们在下一场比赛中做好防守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我们甚至可以获胜。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的过去式。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could swim for hours when I was younger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我年轻的时候能游泳好几个小时。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）表示某事将来有可能要发生，但不确定。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we get good rains then we could have a bumper crop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如果雨量充足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我们就会大丰收</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895848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）礼貌地或正式地请求他人做某事或请求允许做某事。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 you run up to the office and deliver this message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请问你能跑一趟办公室传递一下这个消息吗</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）表示某事在现在或过去的某个时间里可能发生。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so hungry that I could have eaten the whole cake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我太饿了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我可以吃掉整个蛋糕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）在被问起要做某事时，表示建议。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could go to Chen Xi’s house first and then go on to the game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我们可以先去陈曦家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然后再去看比赛。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62212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06574" y="2523160"/>
            <a:ext cx="11377264" cy="1769936"/>
          </a:xfrm>
          <a:prstGeom prst="rect">
            <a:avLst/>
          </a:prstGeom>
        </p:spPr>
      </p:pic>
      <p:sp>
        <p:nvSpPr>
          <p:cNvPr id="2" name="内容占位符 1"/>
          <p:cNvSpPr>
            <a:spLocks noGrp="1"/>
          </p:cNvSpPr>
          <p:nvPr>
            <p:ph idx="1"/>
          </p:nvPr>
        </p:nvSpPr>
        <p:spPr>
          <a:xfrm>
            <a:off x="360854" y="1804821"/>
            <a:ext cx="11485848" cy="4142609"/>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ban</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Book Antiqua"/>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禁止</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取缔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禁令</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禁</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止</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opinion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further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advertisements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unhealthy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products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alcohol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在我看来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我们应该更进一步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禁止任何不健康产品的广告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如酒精和油炸食品。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65175"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ban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禁止做某事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 sb from doing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禁止某人做某事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ban 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的禁令</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单词冲关.eps" descr="id:2147486203;FounderCES"/>
          <p:cNvPicPr/>
          <p:nvPr/>
        </p:nvPicPr>
        <p:blipFill>
          <a:blip r:embed="rId3"/>
          <a:stretch>
            <a:fillRect/>
          </a:stretch>
        </p:blipFill>
        <p:spPr>
          <a:xfrm>
            <a:off x="478582" y="1429187"/>
            <a:ext cx="1872208" cy="373893"/>
          </a:xfrm>
          <a:prstGeom prst="rect">
            <a:avLst/>
          </a:prstGeom>
        </p:spPr>
      </p:pic>
      <p:pic>
        <p:nvPicPr>
          <p:cNvPr id="4" name="核心知识过.eps" descr="id:2147486175;FounderCES"/>
          <p:cNvPicPr/>
          <p:nvPr/>
        </p:nvPicPr>
        <p:blipFill>
          <a:blip r:embed="rId4"/>
          <a:stretch>
            <a:fillRect/>
          </a:stretch>
        </p:blipFill>
        <p:spPr>
          <a:xfrm>
            <a:off x="3070870" y="764704"/>
            <a:ext cx="5591972" cy="584808"/>
          </a:xfrm>
          <a:prstGeom prst="rect">
            <a:avLst/>
          </a:prstGeom>
        </p:spPr>
      </p:pic>
      <p:pic>
        <p:nvPicPr>
          <p:cNvPr id="5" name="教材原句S.eps" descr="id:2147486210;FounderCES"/>
          <p:cNvPicPr/>
          <p:nvPr/>
        </p:nvPicPr>
        <p:blipFill>
          <a:blip r:embed="rId5"/>
          <a:stretch>
            <a:fillRect/>
          </a:stretch>
        </p:blipFill>
        <p:spPr>
          <a:xfrm>
            <a:off x="4264903" y="2299801"/>
            <a:ext cx="7518935" cy="446718"/>
          </a:xfrm>
          <a:prstGeom prst="rect">
            <a:avLst/>
          </a:prstGeom>
        </p:spPr>
      </p:pic>
      <p:pic>
        <p:nvPicPr>
          <p:cNvPr id="8" name="TS8.eps" descr="id:2147486217;FounderCES"/>
          <p:cNvPicPr/>
          <p:nvPr/>
        </p:nvPicPr>
        <p:blipFill>
          <a:blip r:embed="rId6"/>
          <a:stretch>
            <a:fillRect/>
          </a:stretch>
        </p:blipFill>
        <p:spPr>
          <a:xfrm>
            <a:off x="432044" y="4365104"/>
            <a:ext cx="1064333" cy="361057"/>
          </a:xfrm>
          <a:prstGeom prst="rect">
            <a:avLst/>
          </a:prstGeom>
        </p:spPr>
      </p:pic>
    </p:spTree>
    <p:extLst>
      <p:ext uri="{BB962C8B-B14F-4D97-AF65-F5344CB8AC3E}">
        <p14:creationId xmlns:p14="http://schemas.microsoft.com/office/powerpoint/2010/main" val="5464339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dare to</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表示敢于做某事。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 a few journalists dared to cover the story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只有少数记者敢报道这件事。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have to</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用于表示（</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他人期望我们履行的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）责任、义务。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students have to wear a uniform at our school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在我们学校所有学生必须穿校服。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提建议。</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have to see the film version of the book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you’ll love it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你必须看这本书的电影版本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你会喜欢的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159361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表示某事的重要性。</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have to use cold water for the pastry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otherwise it will become tough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我们必须用冷水来和面皮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否则它会变硬。</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don’t have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表示不必履行职责、义务。</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don’t have to finish all the exercises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 have some left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你不必做完所有的练习。你可以剩下一些</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的区别：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不得不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，表客观上被动；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，表主观上必要或很重要。</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Nurses have to wear a uniform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护士必须穿制服。</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must get together sometime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我们一定要找个时间聚一下</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267602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都可以表推测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）在肯定句中，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用于表示某事可能发生或可能存在，但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不能用于此目的。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表示可能性很小。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may/might/could snow later in the day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白天可能下雪。</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用来表示更宽泛的某事发生的可能性。在否定句中，用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可以用于疑问句。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 much snow can cause trouble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太多雪会引起麻烦。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can’t/couldn’t be Jack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said he wouldn’t talk to me any more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不可能是杰克。他说他不会再和我说话了。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 knock at the door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can it be at this time of the night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有人敲门。这么晚了会是谁呢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035668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）在肯定句中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may/could/might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done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用于表示过去某事可能发生了。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thought Jenny was angry at 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 may/might/could have been wrong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我以为珍妮在生我的气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但是我可能错了。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might/could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done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用于表示某事可能在过去发生，但事实上并没有发生。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不能用于此种情况。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went to school on foot this morning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could/might have avoided the accident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如果你今天早上步行去上学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你就可以避免这次事故。</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69917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总结</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）肯定句中用：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may/might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）否定句中用：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can’t/couldn’t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不可能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 not/might not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）疑问句中用：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can/could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注：以上三种句式中情态动词的语气按程度都是依次递减的。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并非</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的过去式，而表示语气较为委婉或可能性较小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91605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虚拟语气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）对将来情况的推测，用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情态动词＋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动词原形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）对现在或一般情况的推测，用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情态动词＋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情态动词＋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doing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情态动词＋动词原形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）对过去情况的推测，用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情态动词＋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过去分词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注：情态动词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should/ought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表推测时，意为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想必会，理应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连用时，则可构成虚拟语气，意为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本应该做某事却没做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957845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情态动词＋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done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的用法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must have done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一定做过某事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can/could have done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本来能够做某事，而实际上未做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can’t/couldn’t have done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不可能做过某事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ought to/should have done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本应该做某事而实际上并没有做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764327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242170"/>
            <a:ext cx="11485848" cy="3900235"/>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新课程标准提出的学科核心素养是学科育人价值的集中体现，是学生通过学科学习而逐步形成的正确价值观念、必备品格和关键能力。本单元主题语境为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人与社会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社会服务与人际沟通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，主题为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冲突和妥协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，以小说故事对社会冲突和战争及刑法进行了多维立体地呈现，体现了社会关系的内涵、重要性及建构良好社会关系的方法与态度。</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下面的语篇也是围绕</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冲突和妥协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这一主题，说明发生冲突时如何进行让步和协商，希望能让学生在相处方式上得到启示。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6952;FounderCES"/>
          <p:cNvPicPr/>
          <p:nvPr/>
        </p:nvPicPr>
        <p:blipFill>
          <a:blip r:embed="rId2"/>
          <a:stretch>
            <a:fillRect/>
          </a:stretch>
        </p:blipFill>
        <p:spPr>
          <a:xfrm>
            <a:off x="3070870" y="836712"/>
            <a:ext cx="5508357" cy="576064"/>
          </a:xfrm>
          <a:prstGeom prst="rect">
            <a:avLst/>
          </a:prstGeom>
        </p:spPr>
      </p:pic>
      <p:pic>
        <p:nvPicPr>
          <p:cNvPr id="5" name="素养解读.eps" descr="id:2147486959;FounderCES"/>
          <p:cNvPicPr/>
          <p:nvPr/>
        </p:nvPicPr>
        <p:blipFill>
          <a:blip r:embed="rId3"/>
          <a:stretch>
            <a:fillRect/>
          </a:stretch>
        </p:blipFill>
        <p:spPr>
          <a:xfrm>
            <a:off x="1270670" y="1628800"/>
            <a:ext cx="9624766" cy="460655"/>
          </a:xfrm>
          <a:prstGeom prst="rect">
            <a:avLst/>
          </a:prstGeom>
        </p:spPr>
      </p:pic>
    </p:spTree>
    <p:extLst>
      <p:ext uri="{BB962C8B-B14F-4D97-AF65-F5344CB8AC3E}">
        <p14:creationId xmlns:p14="http://schemas.microsoft.com/office/powerpoint/2010/main" val="29232109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楷体" panose="02010609060101010101" pitchFamily="49" charset="-122"/>
                <a:cs typeface="Times New Roman" panose="02020603050405020304" pitchFamily="18" charset="0"/>
              </a:rPr>
              <a:t>如何解决冲突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楷体" panose="02010609060101010101" pitchFamily="49" charset="-122"/>
                <a:cs typeface="Times New Roman" panose="02020603050405020304" pitchFamily="18" charset="0"/>
              </a:rPr>
              <a:t>思维品质</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AC7D9F"/>
                </a:solidFill>
                <a:latin typeface="Times New Roman" panose="02020603050405020304" pitchFamily="18" charset="0"/>
                <a:ea typeface="楷体" panose="02010609060101010101" pitchFamily="49" charset="-122"/>
                <a:cs typeface="Times New Roman" panose="02020603050405020304" pitchFamily="18" charset="0"/>
              </a:rPr>
              <a:t>学习能力</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b="1">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 Dr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Maguire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City University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Today we’re going to talk about conflict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how to deal with it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our daily life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may come across various conflicts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neighbours complain of extremely loud music until very late at night and parents become really angry with their children for spending too much time online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my opinion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three common ways to deal with conflict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0167547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first way is to respond to anger with more anger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means you react more negatively and violently to a situation of conflict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worst way of handling conflict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because the situation can get worse or even lead to violence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Unfortunately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one of the most common ways of reacting to conflict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 way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doesn’t work very well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doing nothing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when the person says nothing and tries to escape or ignore the situation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just hope that if they hold out for long enough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 will get better by and by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does not solve any problem and the person who withdraws feels more and more angry with the other person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Holding your feelings inside can be very unhealthy</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953008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parks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我认为在公园里禁烟也是一个好主意。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create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cleaner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surroundings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banned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littering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everywhere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为了创建更干净的环境</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任何人禁止乱扔垃圾。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total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office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办公室将彻底禁止吸烟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3713417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334281"/>
          </a:xfrm>
        </p:spPr>
        <p:txBody>
          <a:bodyPr/>
          <a:lstStyle/>
          <a:p>
            <a:pPr indent="612140"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 possibility is to ask for help from somebody outside the situation</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you call on somebody outside the situation</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decide what should happen</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can be useful</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especially if the conflict is serious</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However</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 outside the situation may not know the whole story</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are usually not in the position to make the right judgement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doubt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thing to do is to try to negotiate with the other person</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negotiate</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should not act as if you’re 100</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right and they are 100</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wrong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Next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should try to explain clearly what you want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the other person replies angrily</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shouldn’t respond in the same way</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best thing is to repeat what you said in a different way</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then try to find out what the other person wants</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why</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18983688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970318"/>
          </a:xfrm>
        </p:spPr>
        <p:txBody>
          <a:bodyPr/>
          <a:lstStyle/>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you find out what the other person wants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forward your solutions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very important to make sure that everybody agrees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if you agree to do something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make sure it comes about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importantly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should speak clearly and firmly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you should never shout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careful of your body language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to relax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it’s always better never to stand too close to the other person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 my advice is of great use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104748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69999" y="1424579"/>
            <a:ext cx="11485848" cy="1572373"/>
          </a:xfrm>
          <a:prstGeom prst="rect">
            <a:avLst/>
          </a:prstGeom>
        </p:spPr>
      </p:pic>
      <p:sp>
        <p:nvSpPr>
          <p:cNvPr id="2" name="内容占位符 1"/>
          <p:cNvSpPr>
            <a:spLocks noGrp="1"/>
          </p:cNvSpPr>
          <p:nvPr>
            <p:ph idx="1"/>
          </p:nvPr>
        </p:nvSpPr>
        <p:spPr>
          <a:xfrm>
            <a:off x="360854" y="1284834"/>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neighbours complain of extremely loud music until very late at night and parents become really angry with their children for spending too much time online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 very late at night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是时间状语，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连接一个系表结构的并列句。两个并列句的谓语分别为动词词组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complain of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如，邻居抱怨音乐一直吵到深夜，以及父母对孩子花太多时间上网感到非常生气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句型解读.eps" descr="id:2147486966;FounderCES"/>
          <p:cNvPicPr/>
          <p:nvPr/>
        </p:nvPicPr>
        <p:blipFill>
          <a:blip r:embed="rId3"/>
          <a:stretch>
            <a:fillRect/>
          </a:stretch>
        </p:blipFill>
        <p:spPr>
          <a:xfrm>
            <a:off x="406574" y="836712"/>
            <a:ext cx="2281343" cy="448121"/>
          </a:xfrm>
          <a:prstGeom prst="rect">
            <a:avLst/>
          </a:prstGeom>
        </p:spPr>
      </p:pic>
      <p:pic>
        <p:nvPicPr>
          <p:cNvPr id="7" name="分析.eps" descr="id:2147486987;FounderCES"/>
          <p:cNvPicPr/>
          <p:nvPr/>
        </p:nvPicPr>
        <p:blipFill>
          <a:blip r:embed="rId4"/>
          <a:stretch>
            <a:fillRect/>
          </a:stretch>
        </p:blipFill>
        <p:spPr>
          <a:xfrm>
            <a:off x="482455" y="3159233"/>
            <a:ext cx="574032" cy="272767"/>
          </a:xfrm>
          <a:prstGeom prst="rect">
            <a:avLst/>
          </a:prstGeom>
        </p:spPr>
      </p:pic>
      <p:pic>
        <p:nvPicPr>
          <p:cNvPr id="8" name="译文.eps" descr="id:2147486994;FounderCES"/>
          <p:cNvPicPr/>
          <p:nvPr/>
        </p:nvPicPr>
        <p:blipFill>
          <a:blip r:embed="rId5"/>
          <a:stretch>
            <a:fillRect/>
          </a:stretch>
        </p:blipFill>
        <p:spPr>
          <a:xfrm>
            <a:off x="482455" y="4201849"/>
            <a:ext cx="580817" cy="272767"/>
          </a:xfrm>
          <a:prstGeom prst="rect">
            <a:avLst/>
          </a:prstGeom>
        </p:spPr>
      </p:pic>
    </p:spTree>
    <p:extLst>
      <p:ext uri="{BB962C8B-B14F-4D97-AF65-F5344CB8AC3E}">
        <p14:creationId xmlns:p14="http://schemas.microsoft.com/office/powerpoint/2010/main" val="7767187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68424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extremely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000000"/>
                </a:solidFill>
                <a:latin typeface="Book Antiqua"/>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极度，非常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negatively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000000"/>
                </a:solidFill>
                <a:latin typeface="Book Antiqua"/>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消极地；否定地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violently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en-US" altLang="zh-CN" b="1" i="1">
                <a:solidFill>
                  <a:srgbClr val="000000"/>
                </a:solidFill>
                <a:latin typeface="Book Antiqua"/>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猛烈地；暴力地；激烈地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sb11.eps" descr="id:2147487001;FounderCES"/>
          <p:cNvPicPr/>
          <p:nvPr/>
        </p:nvPicPr>
        <p:blipFill>
          <a:blip r:embed="rId2"/>
          <a:stretch>
            <a:fillRect/>
          </a:stretch>
        </p:blipFill>
        <p:spPr>
          <a:xfrm>
            <a:off x="406575" y="806379"/>
            <a:ext cx="2063590" cy="480517"/>
          </a:xfrm>
          <a:prstGeom prst="rect">
            <a:avLst/>
          </a:prstGeom>
        </p:spPr>
      </p:pic>
      <p:sp>
        <p:nvSpPr>
          <p:cNvPr id="6" name="内容占位符 1"/>
          <p:cNvSpPr txBox="1">
            <a:spLocks/>
          </p:cNvSpPr>
          <p:nvPr/>
        </p:nvSpPr>
        <p:spPr bwMode="auto">
          <a:xfrm>
            <a:off x="360854" y="3528591"/>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respond 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作出反应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escape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 </a:t>
            </a:r>
            <a:r>
              <a:rPr lang="en-US" altLang="zh-CN" b="1" i="1">
                <a:solidFill>
                  <a:srgbClr val="000000"/>
                </a:solidFill>
                <a:latin typeface="Book Antiqua"/>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逃脱；摆脱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ignore </a:t>
            </a:r>
            <a:r>
              <a:rPr lang="en-US" altLang="zh-CN" b="1" i="1">
                <a:solidFill>
                  <a:srgbClr val="000000"/>
                </a:solidFill>
                <a:latin typeface="Book Antiqua"/>
                <a:ea typeface="宋体" panose="02010600030101010101" pitchFamily="2" charset="-122"/>
                <a:cs typeface="Times New Roman" panose="02020603050405020304" pitchFamily="18" charset="0"/>
              </a:rPr>
              <a:t>v</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佯装未见，不理睬；忽视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judgement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sb12.eps" descr="id:2147487008;FounderCES"/>
          <p:cNvPicPr/>
          <p:nvPr/>
        </p:nvPicPr>
        <p:blipFill>
          <a:blip r:embed="rId3"/>
          <a:stretch>
            <a:fillRect/>
          </a:stretch>
        </p:blipFill>
        <p:spPr>
          <a:xfrm>
            <a:off x="406574" y="2996952"/>
            <a:ext cx="2061944" cy="511783"/>
          </a:xfrm>
          <a:prstGeom prst="rect">
            <a:avLst/>
          </a:prstGeom>
        </p:spPr>
      </p:pic>
    </p:spTree>
    <p:extLst>
      <p:ext uri="{BB962C8B-B14F-4D97-AF65-F5344CB8AC3E}">
        <p14:creationId xmlns:p14="http://schemas.microsoft.com/office/powerpoint/2010/main" val="2921239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1043547"/>
            <a:ext cx="11485848" cy="2313445"/>
          </a:xfrm>
          <a:prstGeom prst="rect">
            <a:avLst/>
          </a:prstGeom>
        </p:spPr>
      </p:pic>
      <p:pic>
        <p:nvPicPr>
          <p:cNvPr id="4" name="知识拓展.eps" descr="id:2147486224;FounderCES"/>
          <p:cNvPicPr/>
          <p:nvPr/>
        </p:nvPicPr>
        <p:blipFill>
          <a:blip r:embed="rId3"/>
          <a:stretch>
            <a:fillRect/>
          </a:stretch>
        </p:blipFill>
        <p:spPr>
          <a:xfrm>
            <a:off x="550590" y="836712"/>
            <a:ext cx="2069857" cy="367090"/>
          </a:xfrm>
          <a:prstGeom prst="rect">
            <a:avLst/>
          </a:prstGeom>
        </p:spPr>
      </p:pic>
      <p:sp>
        <p:nvSpPr>
          <p:cNvPr id="2" name="内容占位符 1"/>
          <p:cNvSpPr>
            <a:spLocks noGrp="1"/>
          </p:cNvSpPr>
          <p:nvPr>
            <p:ph idx="1"/>
          </p:nvPr>
        </p:nvSpPr>
        <p:spPr>
          <a:xfrm>
            <a:off x="360854" y="1153320"/>
            <a:ext cx="11485848" cy="397031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禁止某人做某事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的不同表达方式：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prohibit sb from doing sth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forbid sb from doing sth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forbid sb to do sth</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prohibit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delivered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criterion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如果不满足标准的话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CLM</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可以阻止代码被交付。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forbid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anyone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clock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我不准任何人碰那座钟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2982254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06574" y="1492119"/>
            <a:ext cx="11377264" cy="1216801"/>
          </a:xfrm>
          <a:prstGeom prst="rect">
            <a:avLst/>
          </a:prstGeom>
        </p:spPr>
      </p:pic>
      <p:pic>
        <p:nvPicPr>
          <p:cNvPr id="7" name="教材原句S.eps" descr="id:2147486210;FounderCES"/>
          <p:cNvPicPr/>
          <p:nvPr/>
        </p:nvPicPr>
        <p:blipFill>
          <a:blip r:embed="rId3"/>
          <a:stretch>
            <a:fillRect/>
          </a:stretch>
        </p:blipFill>
        <p:spPr>
          <a:xfrm>
            <a:off x="4264903" y="1268760"/>
            <a:ext cx="7518935" cy="446718"/>
          </a:xfrm>
          <a:prstGeom prst="rect">
            <a:avLst/>
          </a:prstGeom>
        </p:spPr>
      </p:pic>
      <p:sp>
        <p:nvSpPr>
          <p:cNvPr id="5" name="内容占位符 4"/>
          <p:cNvSpPr>
            <a:spLocks noGrp="1"/>
          </p:cNvSpPr>
          <p:nvPr>
            <p:ph idx="1"/>
          </p:nvPr>
        </p:nvSpPr>
        <p:spPr>
          <a:xfrm>
            <a:off x="360854" y="746120"/>
            <a:ext cx="11485848" cy="5320687"/>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conclude</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Book Antiqua"/>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作出结论</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推断</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出</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conclude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laws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TV</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advertisements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unhealthy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products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beneficial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society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法律禁止不健康产品的电视广告对社会是有益的。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8210"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conclude</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中得出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推断出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conclude...with...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concluded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remarks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favour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从他们的言论中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他可以得知他们不支持这个计划。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conclude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speech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saying</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请让我用一句格言来结束我的演讲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有志者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事竟成。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6217;FounderCES"/>
          <p:cNvPicPr/>
          <p:nvPr/>
        </p:nvPicPr>
        <p:blipFill>
          <a:blip r:embed="rId4"/>
          <a:stretch>
            <a:fillRect/>
          </a:stretch>
        </p:blipFill>
        <p:spPr>
          <a:xfrm>
            <a:off x="422361" y="2815432"/>
            <a:ext cx="1064333" cy="361057"/>
          </a:xfrm>
          <a:prstGeom prst="rect">
            <a:avLst/>
          </a:prstGeom>
        </p:spPr>
      </p:pic>
    </p:spTree>
    <p:extLst>
      <p:ext uri="{BB962C8B-B14F-4D97-AF65-F5344CB8AC3E}">
        <p14:creationId xmlns:p14="http://schemas.microsoft.com/office/powerpoint/2010/main" val="2000439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1043548"/>
            <a:ext cx="11485848" cy="2303502"/>
          </a:xfrm>
          <a:prstGeom prst="rect">
            <a:avLst/>
          </a:prstGeom>
        </p:spPr>
      </p:pic>
      <p:pic>
        <p:nvPicPr>
          <p:cNvPr id="4" name="知识拓展.eps" descr="id:2147486224;FounderCES"/>
          <p:cNvPicPr/>
          <p:nvPr/>
        </p:nvPicPr>
        <p:blipFill>
          <a:blip r:embed="rId3"/>
          <a:stretch>
            <a:fillRect/>
          </a:stretch>
        </p:blipFill>
        <p:spPr>
          <a:xfrm>
            <a:off x="550590" y="836712"/>
            <a:ext cx="2069857" cy="367090"/>
          </a:xfrm>
          <a:prstGeom prst="rect">
            <a:avLst/>
          </a:prstGeom>
        </p:spPr>
      </p:pic>
      <p:sp>
        <p:nvSpPr>
          <p:cNvPr id="2" name="内容占位符 1"/>
          <p:cNvSpPr>
            <a:spLocks noGrp="1"/>
          </p:cNvSpPr>
          <p:nvPr>
            <p:ph idx="1"/>
          </p:nvPr>
        </p:nvSpPr>
        <p:spPr>
          <a:xfrm>
            <a:off x="360854" y="1153320"/>
            <a:ext cx="11485848" cy="445423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conclusion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draw/come to/arrive at/reach a conclusion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得出结论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bring...to conclusion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结束</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conclusion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最后，总之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above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conclusion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由上面所说的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我们可以得出一个结论。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conclusion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我想用这句话作为今天的结论。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116309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06574" y="1492119"/>
            <a:ext cx="11377264" cy="2358697"/>
          </a:xfrm>
          <a:prstGeom prst="rect">
            <a:avLst/>
          </a:prstGeom>
        </p:spPr>
      </p:pic>
      <p:pic>
        <p:nvPicPr>
          <p:cNvPr id="7" name="教材原句S.eps" descr="id:2147486210;FounderCES"/>
          <p:cNvPicPr/>
          <p:nvPr/>
        </p:nvPicPr>
        <p:blipFill>
          <a:blip r:embed="rId3"/>
          <a:stretch>
            <a:fillRect/>
          </a:stretch>
        </p:blipFill>
        <p:spPr>
          <a:xfrm>
            <a:off x="4264903" y="1268760"/>
            <a:ext cx="7518935" cy="446718"/>
          </a:xfrm>
          <a:prstGeom prst="rect">
            <a:avLst/>
          </a:prstGeom>
        </p:spPr>
      </p:pic>
      <p:sp>
        <p:nvSpPr>
          <p:cNvPr id="5" name="内容占位符 4"/>
          <p:cNvSpPr>
            <a:spLocks noGrp="1"/>
          </p:cNvSpPr>
          <p:nvPr>
            <p:ph idx="1"/>
          </p:nvPr>
        </p:nvSpPr>
        <p:spPr>
          <a:xfrm>
            <a:off x="360854" y="746120"/>
            <a:ext cx="11485848" cy="3104696"/>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recovery</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康复</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痊</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愈</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doctors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fully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process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recovery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generally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agreed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patient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chance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recovery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decline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longer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尽管医生们并不完全了解昏迷和恢复的过程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但人们普遍认为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病人处于昏迷状态的时间越长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恢复的机会就越小</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96269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0854" y="1043548"/>
            <a:ext cx="11485848" cy="1881396"/>
          </a:xfrm>
          <a:prstGeom prst="rect">
            <a:avLst/>
          </a:prstGeom>
        </p:spPr>
      </p:pic>
      <p:pic>
        <p:nvPicPr>
          <p:cNvPr id="4" name="知识拓展.eps" descr="id:2147486224;FounderCES"/>
          <p:cNvPicPr/>
          <p:nvPr/>
        </p:nvPicPr>
        <p:blipFill>
          <a:blip r:embed="rId3"/>
          <a:stretch>
            <a:fillRect/>
          </a:stretch>
        </p:blipFill>
        <p:spPr>
          <a:xfrm>
            <a:off x="550590" y="836712"/>
            <a:ext cx="2069857" cy="367090"/>
          </a:xfrm>
          <a:prstGeom prst="rect">
            <a:avLst/>
          </a:prstGeom>
        </p:spPr>
      </p:pic>
      <p:sp>
        <p:nvSpPr>
          <p:cNvPr id="2" name="内容占位符 1"/>
          <p:cNvSpPr>
            <a:spLocks noGrp="1"/>
          </p:cNvSpPr>
          <p:nvPr>
            <p:ph idx="1"/>
          </p:nvPr>
        </p:nvSpPr>
        <p:spPr>
          <a:xfrm>
            <a:off x="360854" y="1153320"/>
            <a:ext cx="11485848" cy="2862322"/>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recover </a:t>
            </a:r>
            <a:r>
              <a:rPr lang="en-US" altLang="zh-CN" b="1" i="1">
                <a:solidFill>
                  <a:srgbClr val="000000"/>
                </a:solidFill>
                <a:latin typeface="Book Antiqua"/>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复原；恢复 </a:t>
            </a:r>
            <a:r>
              <a:rPr lang="en-US" altLang="zh-CN" b="1" i="1">
                <a:solidFill>
                  <a:srgbClr val="000000"/>
                </a:solidFill>
                <a:latin typeface="Book Antiqua"/>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找回；重新获得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recover from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中恢复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recover oneself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恢复正常；清醒</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recovering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shock</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他上个月被解雇了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但他还没有从这次打击中恢复过来</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8286975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1423111"/>
            <a:ext cx="11377264" cy="1789865"/>
          </a:xfrm>
          <a:prstGeom prst="rect">
            <a:avLst/>
          </a:prstGeom>
        </p:spPr>
      </p:pic>
      <p:pic>
        <p:nvPicPr>
          <p:cNvPr id="4" name="教材原句S.eps" descr="id:2147486210;FounderCES"/>
          <p:cNvPicPr/>
          <p:nvPr/>
        </p:nvPicPr>
        <p:blipFill>
          <a:blip r:embed="rId3"/>
          <a:stretch>
            <a:fillRect/>
          </a:stretch>
        </p:blipFill>
        <p:spPr>
          <a:xfrm>
            <a:off x="4264903" y="1234256"/>
            <a:ext cx="7518935" cy="446718"/>
          </a:xfrm>
          <a:prstGeom prst="rect">
            <a:avLst/>
          </a:prstGeom>
        </p:spPr>
      </p:pic>
      <p:pic>
        <p:nvPicPr>
          <p:cNvPr id="5" name="TS8.eps" descr="id:2147486217;FounderCES"/>
          <p:cNvPicPr/>
          <p:nvPr/>
        </p:nvPicPr>
        <p:blipFill>
          <a:blip r:embed="rId4"/>
          <a:stretch>
            <a:fillRect/>
          </a:stretch>
        </p:blipFill>
        <p:spPr>
          <a:xfrm>
            <a:off x="422361" y="3321471"/>
            <a:ext cx="1064333" cy="361057"/>
          </a:xfrm>
          <a:prstGeom prst="rect">
            <a:avLst/>
          </a:prstGeom>
        </p:spPr>
      </p:pic>
      <p:sp>
        <p:nvSpPr>
          <p:cNvPr id="2" name="内容占位符 1"/>
          <p:cNvSpPr>
            <a:spLocks noGrp="1"/>
          </p:cNvSpPr>
          <p:nvPr>
            <p:ph idx="1"/>
          </p:nvPr>
        </p:nvSpPr>
        <p:spPr>
          <a:xfrm>
            <a:off x="360854" y="711616"/>
            <a:ext cx="11485848" cy="5874685"/>
          </a:xfrm>
        </p:spPr>
        <p:txBody>
          <a:bodyPr/>
          <a:lstStyle/>
          <a:p>
            <a:pPr hangingPunct="0">
              <a:spcAft>
                <a:spcPts val="0"/>
              </a:spcAft>
            </a:pP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request</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i="1">
                <a:solidFill>
                  <a:srgbClr val="223F99"/>
                </a:solidFill>
                <a:latin typeface="Book Antiqua"/>
                <a:ea typeface="宋体" panose="02010600030101010101" pitchFamily="2" charset="-122"/>
                <a:cs typeface="Times New Roman" panose="02020603050405020304" pitchFamily="18" charset="0"/>
              </a:rPr>
              <a:t>v</a:t>
            </a:r>
            <a:r>
              <a:rPr lang="en-US" altLang="zh-CN" b="1" i="1">
                <a:solidFill>
                  <a:srgbClr val="223F99"/>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a:solidFill>
                  <a:srgbClr val="223F99"/>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请求</a:t>
            </a:r>
            <a:r>
              <a:rPr lang="zh-CN" altLang="zh-CN" b="1">
                <a:solidFill>
                  <a:srgbClr val="223F99"/>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223F99"/>
                </a:solidFill>
                <a:latin typeface="Times New Roman" panose="02020603050405020304" pitchFamily="18" charset="0"/>
                <a:ea typeface="黑体" panose="02010609060101010101" pitchFamily="49" charset="-122"/>
                <a:cs typeface="Times New Roman" panose="02020603050405020304" pitchFamily="18" charset="0"/>
              </a:rPr>
              <a:t>要</a:t>
            </a:r>
            <a:r>
              <a:rPr lang="zh-CN"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rPr>
              <a:t>求</a:t>
            </a:r>
            <a:endParaRPr lang="en-US" altLang="zh-CN" b="1" smtClean="0">
              <a:solidFill>
                <a:srgbClr val="223F99"/>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Staff</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famous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company</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dealing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requests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compensation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poor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weather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cancelled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flights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luggage</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一家著名公司的员工习惯于处理因恶劣天气、航班取消和行李丢失而提出的赔偿要求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8210"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make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request for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请求；要求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one’s request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应某人的要求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request sb to do sth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要求某人做某事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request that...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 sth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request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writing</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give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tips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learn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Chinese</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应你的要求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我写信给你提一些关于如何学好汉语的建议。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17693672"/>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1477</TotalTime>
  <Words>3692</Words>
  <Application>Microsoft Office PowerPoint</Application>
  <PresentationFormat>自定义</PresentationFormat>
  <Paragraphs>157</Paragraphs>
  <Slides>33</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33</vt:i4>
      </vt:variant>
    </vt:vector>
  </HeadingPairs>
  <TitlesOfParts>
    <vt:vector size="45" baseType="lpstr">
      <vt:lpstr>Book Antiqua</vt:lpstr>
      <vt:lpstr>Calibri</vt:lpstr>
      <vt:lpstr>MS Mincho</vt:lpstr>
      <vt:lpstr>黑体</vt:lpstr>
      <vt:lpstr>楷体</vt:lpstr>
      <vt:lpstr>宋体</vt:lpstr>
      <vt:lpstr>微软雅黑</vt:lpstr>
      <vt:lpstr>Arial</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450</cp:revision>
  <dcterms:created xsi:type="dcterms:W3CDTF">2020-11-06T05:24:00Z</dcterms:created>
  <dcterms:modified xsi:type="dcterms:W3CDTF">2025-10-13T13:04:59Z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